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NIPS 2018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3" name="Shape 23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0" name="Shape 2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2" name="Shape 14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1）Over Fitting</a:t>
            </a:r>
          </a:p>
          <a:p>
            <a:pPr/>
            <a:r>
              <a:t>2）Pandas v.s. Bamboo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 target orientation — focus on both dog &amp; cat, bird &amp; branch, foreground &amp; background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 totally independent, what is the classification basis?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5" name="Shape 17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Compare between a single certain (saliency method, model, data) pair.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Compare between a single certain (saliency method, model, data) pair.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hape 1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There are other learning saliency methods like DeepLift, SHAP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7" name="Shape 21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danger of the visual assessment: Gradient &amp; Gradient \odot Input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8" name="Shape 2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Independent Randomization has similar results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4000">
                <a:latin typeface="Arial Hebrew Scholar"/>
                <a:ea typeface="Arial Hebrew Scholar"/>
                <a:cs typeface="Arial Hebrew Scholar"/>
                <a:sym typeface="Arial Hebrew Scholar"/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118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tif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2020.07.08…"/>
          <p:cNvSpPr txBox="1"/>
          <p:nvPr>
            <p:ph type="body" sz="quarter" idx="1"/>
          </p:nvPr>
        </p:nvSpPr>
        <p:spPr>
          <a:xfrm>
            <a:off x="952500" y="7342915"/>
            <a:ext cx="11099800" cy="1197409"/>
          </a:xfrm>
          <a:prstGeom prst="rect">
            <a:avLst/>
          </a:prstGeom>
        </p:spPr>
        <p:txBody>
          <a:bodyPr/>
          <a:lstStyle/>
          <a:p>
            <a:pPr marL="0" indent="0" algn="r">
              <a:spcBef>
                <a:spcPts val="0"/>
              </a:spcBef>
              <a:buSzTx/>
              <a:buNone/>
              <a:defRPr sz="2000"/>
            </a:pPr>
            <a:r>
              <a:t>2020.07.08</a:t>
            </a:r>
          </a:p>
          <a:p>
            <a:pPr marL="0" indent="0" algn="r">
              <a:spcBef>
                <a:spcPts val="0"/>
              </a:spcBef>
              <a:buSzTx/>
              <a:buNone/>
              <a:defRPr sz="2000"/>
            </a:pPr>
            <a:r>
              <a:t>Reporter：Zhiyi Fu</a:t>
            </a:r>
          </a:p>
        </p:txBody>
      </p:sp>
      <p:pic>
        <p:nvPicPr>
          <p:cNvPr id="129" name="截屏2020-07-08 上午2.14.49.png" descr="截屏2020-07-08 上午2.14.4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0400" y="3003550"/>
            <a:ext cx="11684000" cy="3746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Motiv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Motivation</a:t>
            </a:r>
          </a:p>
        </p:txBody>
      </p:sp>
      <p:sp>
        <p:nvSpPr>
          <p:cNvPr id="168" name="Saliency methods independent of training data &amp; model are not idea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422275" indent="-422275" defTabSz="554990">
              <a:spcBef>
                <a:spcPts val="3900"/>
              </a:spcBef>
              <a:defRPr sz="3040"/>
            </a:pPr>
            <a:r>
              <a:t>Saliency methods independent of training data &amp; model are not ideal</a:t>
            </a:r>
          </a:p>
          <a:p>
            <a:pPr marL="422275" indent="-422275" defTabSz="554990">
              <a:spcBef>
                <a:spcPts val="3900"/>
              </a:spcBef>
              <a:defRPr sz="3040"/>
            </a:pPr>
            <a:r>
              <a:t>In other words, we need to assess the scope and quality of model explanations (saliency maps) to check</a:t>
            </a:r>
          </a:p>
          <a:p>
            <a:pPr lvl="1" marL="1206500" indent="-603250" defTabSz="554990">
              <a:spcBef>
                <a:spcPts val="3900"/>
              </a:spcBef>
              <a:buSzPct val="100000"/>
              <a:buAutoNum type="circleNumDbPlain" startAt="1"/>
              <a:defRPr sz="3040"/>
            </a:pPr>
            <a:r>
              <a:t>Model architecture dependency</a:t>
            </a:r>
          </a:p>
          <a:p>
            <a:pPr lvl="1" marL="1206500" indent="-603250" defTabSz="554990">
              <a:spcBef>
                <a:spcPts val="3900"/>
              </a:spcBef>
              <a:buSzPct val="100000"/>
              <a:buAutoNum type="circleNumDbPlain" startAt="1"/>
              <a:defRPr sz="3040"/>
            </a:pPr>
            <a:r>
              <a:t>Model parameter dependency</a:t>
            </a:r>
          </a:p>
          <a:p>
            <a:pPr lvl="1" marL="1206500" indent="-603250" defTabSz="554990">
              <a:spcBef>
                <a:spcPts val="3900"/>
              </a:spcBef>
              <a:buSzPct val="100000"/>
              <a:buAutoNum type="circleNumDbPlain" startAt="1"/>
              <a:defRPr sz="3040"/>
            </a:pPr>
            <a:r>
              <a:t>Training data dependency</a:t>
            </a:r>
          </a:p>
          <a:p>
            <a:pPr lvl="1" marL="1206500" indent="-603250" defTabSz="554990">
              <a:spcBef>
                <a:spcPts val="3900"/>
              </a:spcBef>
              <a:buSzPct val="100000"/>
              <a:buAutoNum type="circleNumDbPlain" startAt="1"/>
              <a:defRPr sz="3040"/>
            </a:pPr>
            <a:r>
              <a:t>…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ethod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Methodology</a:t>
            </a:r>
          </a:p>
        </p:txBody>
      </p:sp>
      <p:sp>
        <p:nvSpPr>
          <p:cNvPr id="173" name="A statistical randomization test, comparing the normal experiment with an artificially randomized experime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A statistical randomization test, comparing the normal experiment with an artificially randomized experiment</a:t>
            </a:r>
          </a:p>
          <a:p>
            <a:pPr lvl="1" marL="1270000" indent="-635000">
              <a:buSzPct val="100000"/>
              <a:buAutoNum type="circleNumDbPlain" startAt="1"/>
            </a:pPr>
            <a:r>
              <a:t>The model parameter randomization test — comparing saliency map on a trained model &amp; saliency map on the model but partially randomized</a:t>
            </a:r>
          </a:p>
          <a:p>
            <a:pPr lvl="1" marL="1270000" indent="-635000">
              <a:buSzPct val="100000"/>
              <a:buAutoNum type="circleNumDbPlain" startAt="1"/>
            </a:pPr>
            <a:r>
              <a:t>The data randomization test — comparing saliency map on a trained model &amp; saliency map on the model trained on a label-permuted training 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Method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Methodology</a:t>
            </a:r>
          </a:p>
        </p:txBody>
      </p:sp>
      <p:sp>
        <p:nvSpPr>
          <p:cNvPr id="178" name="Sanity check: If we discover an invariance incompatible with the requirements of the task at hand, we can safely reject the metho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Sanity check: If we discover an invariance incompatible with the requirements of the task at hand, we can safely reject the method</a:t>
            </a:r>
          </a:p>
          <a:p>
            <a:pPr lvl="1" marL="1270000" indent="-635000">
              <a:buSzPct val="100000"/>
              <a:buAutoNum type="circleNumDbPlain" startAt="1"/>
            </a:pPr>
            <a:r>
              <a:t>Model parameter insensitive — not helpful for tasks such as </a:t>
            </a:r>
            <a:r>
              <a:rPr i="1"/>
              <a:t>model debugging </a:t>
            </a:r>
            <a:r>
              <a:t>that inevitably depend on the model parameters</a:t>
            </a:r>
          </a:p>
          <a:p>
            <a:pPr lvl="1" marL="1270000" indent="-635000">
              <a:buSzPct val="100000"/>
              <a:buAutoNum type="circleNumDbPlain" startAt="1"/>
            </a:pPr>
            <a:r>
              <a:t>Training data insensitive — not helpful for un-supervised image segmentation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ontribu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Contributions</a:t>
            </a:r>
          </a:p>
        </p:txBody>
      </p:sp>
      <p:sp>
        <p:nvSpPr>
          <p:cNvPr id="183" name="Propose model parameter randomization test &amp; data randomization test for assessing saliency method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508000" indent="-508000" defTabSz="467359">
              <a:spcBef>
                <a:spcPts val="3300"/>
              </a:spcBef>
              <a:buSzPct val="100000"/>
              <a:buAutoNum type="arabicPeriod" startAt="1"/>
              <a:defRPr sz="2560"/>
            </a:pPr>
            <a:r>
              <a:t>Propose model parameter randomization test &amp; data randomization test for assessing saliency methods</a:t>
            </a:r>
          </a:p>
          <a:p>
            <a:pPr marL="508000" indent="-508000" defTabSz="467359">
              <a:spcBef>
                <a:spcPts val="3300"/>
              </a:spcBef>
              <a:buSzPct val="100000"/>
              <a:buAutoNum type="arabicPeriod" startAt="1"/>
              <a:defRPr sz="2560"/>
            </a:pPr>
            <a:r>
              <a:t>Find some saliency methods independent of both model parameters &amp; training data labeling</a:t>
            </a:r>
          </a:p>
          <a:p>
            <a:pPr marL="508000" indent="-508000" defTabSz="467359">
              <a:spcBef>
                <a:spcPts val="3300"/>
              </a:spcBef>
              <a:buSzPct val="100000"/>
              <a:buAutoNum type="arabicPeriod" startAt="1"/>
              <a:defRPr sz="2560"/>
            </a:pPr>
            <a:r>
              <a:t>Gradients &amp; Grad-CAM pass the sanity checks, while GBP &amp; Guided Grad-CAM fail</a:t>
            </a:r>
          </a:p>
          <a:p>
            <a:pPr marL="508000" indent="-508000" defTabSz="467359">
              <a:spcBef>
                <a:spcPts val="3300"/>
              </a:spcBef>
              <a:buSzPct val="100000"/>
              <a:buAutoNum type="arabicPeriod" startAt="1"/>
              <a:defRPr sz="2560"/>
            </a:pPr>
            <a:r>
              <a:t>The saliency methods that fail sanity checks are incapable of supporting tasks that require explanations that are faithful to the model or the data generating process</a:t>
            </a:r>
          </a:p>
          <a:p>
            <a:pPr marL="508000" indent="-508000" defTabSz="467359">
              <a:spcBef>
                <a:spcPts val="3300"/>
              </a:spcBef>
              <a:buSzPct val="100000"/>
              <a:buAutoNum type="arabicPeriod" startAt="1"/>
              <a:defRPr sz="2560"/>
            </a:pPr>
            <a:r>
              <a:t>Interpret our findings through a series of analyses of linear models and a simple 1-layer convolutional sum-pooling architecture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OUT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OUTLINE</a:t>
            </a:r>
          </a:p>
        </p:txBody>
      </p:sp>
      <p:sp>
        <p:nvSpPr>
          <p:cNvPr id="186" name="Introdu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>
              <a:defRPr>
                <a:solidFill>
                  <a:srgbClr val="D6D5D5"/>
                </a:solidFill>
              </a:defRPr>
            </a:pPr>
            <a:r>
              <a:t>Introduction</a:t>
            </a:r>
          </a:p>
          <a:p>
            <a:pPr/>
            <a:r>
              <a:t>Saliency Maps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Model Parameter Randomization Test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Data Randomization Test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aliency Ma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Saliency Maps</a:t>
            </a:r>
          </a:p>
        </p:txBody>
      </p:sp>
      <p:sp>
        <p:nvSpPr>
          <p:cNvPr id="189" name="Inpu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Input </a:t>
            </a:r>
            <a14:m>
              <m:oMath>
                <m:r>
                  <a:rPr xmlns:a="http://schemas.openxmlformats.org/drawingml/2006/main" sz="3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3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∈</m:t>
                </m:r>
                <m:sSup>
                  <m:e>
                    <m:r>
                      <a:rPr xmlns:a="http://schemas.openxmlformats.org/drawingml/2006/main" sz="3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</m:e>
                  <m:sup>
                    <m:r>
                      <a:rPr xmlns:a="http://schemas.openxmlformats.org/drawingml/2006/main" sz="3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</m:sup>
                </m:sSup>
              </m:oMath>
            </a14:m>
          </a:p>
          <a:p>
            <a:pPr/>
            <a:r>
              <a:t>Model </a:t>
            </a:r>
            <a14:m>
              <m:oMath>
                <m:r>
                  <a:rPr xmlns:a="http://schemas.openxmlformats.org/drawingml/2006/main" sz="3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S</m:t>
                </m:r>
                <m:r>
                  <a:rPr xmlns:a="http://schemas.openxmlformats.org/drawingml/2006/main" sz="3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:</m:t>
                </m:r>
                <m:sSup>
                  <m:e>
                    <m:r>
                      <a:rPr xmlns:a="http://schemas.openxmlformats.org/drawingml/2006/main" sz="3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</m:e>
                  <m:sup>
                    <m:r>
                      <a:rPr xmlns:a="http://schemas.openxmlformats.org/drawingml/2006/main" sz="3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</m:sup>
                </m:sSup>
                <m:r>
                  <a:rPr xmlns:a="http://schemas.openxmlformats.org/drawingml/2006/main" sz="3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→</m:t>
                </m:r>
                <m:sSup>
                  <m:e>
                    <m:r>
                      <a:rPr xmlns:a="http://schemas.openxmlformats.org/drawingml/2006/main" sz="3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</m:e>
                  <m:sup>
                    <m:r>
                      <a:rPr xmlns:a="http://schemas.openxmlformats.org/drawingml/2006/main" sz="3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</m:t>
                    </m:r>
                  </m:sup>
                </m:sSup>
              </m:oMath>
            </a14:m>
            <a:r>
              <a:t>, C is the number of classes</a:t>
            </a:r>
          </a:p>
          <a:p>
            <a:pPr/>
            <a:r>
              <a:t>Saliency/Explanation Map </a:t>
            </a:r>
            <a14:m>
              <m:oMath>
                <m:r>
                  <a:rPr xmlns:a="http://schemas.openxmlformats.org/drawingml/2006/main" sz="38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E</m:t>
                </m:r>
                <m:r>
                  <a:rPr xmlns:a="http://schemas.openxmlformats.org/drawingml/2006/main" sz="38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:</m:t>
                </m:r>
                <m:sSup>
                  <m:e>
                    <m:r>
                      <a:rPr xmlns:a="http://schemas.openxmlformats.org/drawingml/2006/main" sz="3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</m:e>
                  <m:sup>
                    <m:r>
                      <a:rPr xmlns:a="http://schemas.openxmlformats.org/drawingml/2006/main" sz="3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</m:sup>
                </m:sSup>
                <m:r>
                  <a:rPr xmlns:a="http://schemas.openxmlformats.org/drawingml/2006/main" sz="38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→</m:t>
                </m:r>
                <m:sSup>
                  <m:e>
                    <m:r>
                      <a:rPr xmlns:a="http://schemas.openxmlformats.org/drawingml/2006/main" sz="3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</m:e>
                  <m:sup>
                    <m:r>
                      <a:rPr xmlns:a="http://schemas.openxmlformats.org/drawingml/2006/main" sz="3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</m:sup>
                </m:sSup>
              </m:oMath>
            </a14:m>
            <a:r>
              <a:t>, maps inputs to objects with same shape</a:t>
            </a:r>
          </a:p>
          <a:p>
            <a:pPr/>
          </a:p>
          <a:p>
            <a:pPr/>
            <a:r>
              <a:t>This paper mainly compared gradient-based approaches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radient-based Saliency Meth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Gradient-based Saliency Methods</a:t>
            </a:r>
          </a:p>
        </p:txBody>
      </p:sp>
      <p:sp>
        <p:nvSpPr>
          <p:cNvPr id="194" name="Gradient：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284479" indent="-284479" defTabSz="373887">
              <a:spcBef>
                <a:spcPts val="2600"/>
              </a:spcBef>
              <a:defRPr sz="2048"/>
            </a:pPr>
            <a:r>
              <a:t>Gradient：</a:t>
            </a:r>
            <a14:m>
              <m:oMath>
                <m:sSub>
                  <m:e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b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</m:sub>
                </m:sSub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m:rPr>
                        <m:sty m:val="p"/>
                      </m:r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</m:t>
                    </m:r>
                  </m:num>
                  <m:den>
                    <m:r>
                      <m:rPr>
                        <m:sty m:val="p"/>
                      </m:r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den>
                </m:f>
              </m:oMath>
            </a14:m>
          </a:p>
          <a:p>
            <a:pPr marL="284479" indent="-284479" defTabSz="373887">
              <a:spcBef>
                <a:spcPts val="2600"/>
              </a:spcBef>
              <a:defRPr sz="2048"/>
            </a:pPr>
            <a:r>
              <a:t>Gradient </a:t>
            </a:r>
            <a14:m>
              <m:oMath>
                <m:r>
                  <a:rPr xmlns:a="http://schemas.openxmlformats.org/drawingml/2006/main" sz="28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⊙</m:t>
                </m:r>
              </m:oMath>
            </a14:m>
            <a:r>
              <a:t> Input：</a:t>
            </a:r>
            <a14:m>
              <m:oMath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⊙</m:t>
                </m:r>
                <m:f>
                  <m:fPr>
                    <m:ctrl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m:rPr>
                        <m:sty m:val="p"/>
                      </m:r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</m:t>
                    </m:r>
                  </m:num>
                  <m:den>
                    <m:r>
                      <m:rPr>
                        <m:sty m:val="p"/>
                      </m:r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den>
                </m:f>
              </m:oMath>
            </a14:m>
          </a:p>
          <a:p>
            <a:pPr marL="284479" indent="-284479" defTabSz="373887">
              <a:spcBef>
                <a:spcPts val="2600"/>
              </a:spcBef>
              <a:defRPr sz="2048"/>
            </a:pPr>
            <a:r>
              <a:t>Integrated Gradients (IG)：</a:t>
            </a:r>
            <a14:m>
              <m:oMath>
                <m:sSub>
                  <m:e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b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</m:sub>
                </m:sSub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-</m:t>
                </m:r>
                <m:bar>
                  <m:barPr>
                    <m:ctrl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pos m:val="top"/>
                  </m:barPr>
                  <m:e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e>
                </m:ba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×</m:t>
                </m:r>
                <m:sSubSup>
                  <m:e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∫</m:t>
                    </m:r>
                  </m:e>
                  <m:sub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</m:sub>
                  <m:sup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</m:sup>
                </m:sSubSup>
                <m:f>
                  <m:fPr>
                    <m:ctrl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m:rPr>
                        <m:sty m:val="p"/>
                      </m:r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bar>
                      <m:barPr>
                        <m:ctrlPr>
                          <a:rPr xmlns:a="http://schemas.openxmlformats.org/drawingml/2006/main"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pos m:val="top"/>
                      </m:barPr>
                      <m:e>
                        <m:r>
                          <a:rPr xmlns:a="http://schemas.openxmlformats.org/drawingml/2006/main"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ba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α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bar>
                      <m:barPr>
                        <m:ctrlPr>
                          <a:rPr xmlns:a="http://schemas.openxmlformats.org/drawingml/2006/main"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pos m:val="top"/>
                      </m:barPr>
                      <m:e>
                        <m:r>
                          <a:rPr xmlns:a="http://schemas.openxmlformats.org/drawingml/2006/main"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ba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num>
                  <m:den>
                    <m:r>
                      <m:rPr>
                        <m:sty m:val="p"/>
                      </m:r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den>
                </m:f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d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α</m:t>
                </m:r>
              </m:oMath>
            </a14:m>
          </a:p>
          <a:p>
            <a:pPr marL="284479" indent="-284479" defTabSz="373887">
              <a:spcBef>
                <a:spcPts val="2600"/>
              </a:spcBef>
              <a:defRPr sz="2048"/>
            </a:pPr>
            <a:r>
              <a:t>Guided Back Propagation (GBP)</a:t>
            </a:r>
          </a:p>
          <a:p>
            <a:pPr marL="284479" indent="-284479" defTabSz="373887">
              <a:spcBef>
                <a:spcPts val="2600"/>
              </a:spcBef>
              <a:defRPr sz="2048"/>
            </a:pPr>
            <a:r>
              <a:t>Guided GradCAM (GPB + GradCAM)：pixel-level GradCAM </a:t>
            </a:r>
            <a14:m>
              <m:oMath>
                <m:r>
                  <a:rPr xmlns:a="http://schemas.openxmlformats.org/drawingml/2006/main" sz="28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⊙</m:t>
                </m:r>
              </m:oMath>
            </a14:m>
            <a:r>
              <a:t> GBP</a:t>
            </a:r>
          </a:p>
          <a:p>
            <a:pPr marL="284479" indent="-284479" defTabSz="373887">
              <a:spcBef>
                <a:spcPts val="2600"/>
              </a:spcBef>
              <a:defRPr sz="2048"/>
            </a:pPr>
            <a:r>
              <a:t>SmoothGrad (SG)：</a:t>
            </a:r>
            <a14:m>
              <m:oMath>
                <m:sSub>
                  <m:e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b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</m:t>
                    </m:r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</m:sub>
                </m:sSub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</m:num>
                  <m:den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</m:den>
                </m:f>
                <m:limUpp>
                  <m:e>
                    <m:limLow>
                      <m:e>
                        <m:r>
                          <a:rPr xmlns:a="http://schemas.openxmlformats.org/drawingml/2006/main"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lim>
                        <m:r>
                          <a:rPr xmlns:a="http://schemas.openxmlformats.org/drawingml/2006/main"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xmlns:a="http://schemas.openxmlformats.org/drawingml/2006/main"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xmlns:a="http://schemas.openxmlformats.org/drawingml/2006/main" sz="24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lim>
                    </m:limLow>
                  </m:e>
                  <m:lim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</m:lim>
                </m:limUpp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E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sSub>
                  <m:e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</m:e>
                  <m:sub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</m:sub>
                </m:sSub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,</m:t>
                </m:r>
                <m:sSub>
                  <m:e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</m:e>
                  <m:sub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</m:sub>
                </m:sSub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∼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N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0,</m:t>
                </m:r>
                <m:sSup>
                  <m:e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σ</m:t>
                    </m:r>
                  </m:e>
                  <m:sup>
                    <m:r>
                      <a:rPr xmlns:a="http://schemas.openxmlformats.org/drawingml/2006/main" sz="2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sup>
                </m:sSup>
                <m:r>
                  <a:rPr xmlns:a="http://schemas.openxmlformats.org/drawingml/2006/main" sz="24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</m:oMath>
            </a14:m>
          </a:p>
          <a:p>
            <a:pPr marL="284479" indent="-284479" defTabSz="373887">
              <a:spcBef>
                <a:spcPts val="2600"/>
              </a:spcBef>
              <a:defRPr sz="2048"/>
            </a:pPr>
            <a:r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radient-based Saliency Meth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Gradient-based Saliency Methods</a:t>
            </a:r>
          </a:p>
        </p:txBody>
      </p:sp>
      <p:sp>
        <p:nvSpPr>
          <p:cNvPr id="197" name="Guided Back Propagation (GBP) v.s. BP v.s. Deconv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Guided Back Propagation (GBP) v.s. BP v.s. Deconv</a:t>
            </a:r>
          </a:p>
        </p:txBody>
      </p:sp>
      <p:pic>
        <p:nvPicPr>
          <p:cNvPr id="19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7711" y="3814984"/>
            <a:ext cx="12018698" cy="49114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radient-based Saliency Meth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Gradient-based Saliency Methods</a:t>
            </a:r>
          </a:p>
        </p:txBody>
      </p:sp>
      <p:sp>
        <p:nvSpPr>
          <p:cNvPr id="201" name="Guided Back Propagation (GBP) v.s. BP v.s. Deconv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Guided Back Propagation (GBP) v.s. BP v.s. Deconv</a:t>
            </a:r>
          </a:p>
          <a:p>
            <a:pPr/>
          </a:p>
          <a:p>
            <a:pPr/>
          </a:p>
          <a:p>
            <a:pPr/>
            <a:r>
              <a:t>Label insensitive</a:t>
            </a:r>
          </a:p>
          <a:p>
            <a:pPr/>
            <a:r>
              <a:t>Training Data invariant</a:t>
            </a:r>
          </a:p>
          <a:p>
            <a:pPr/>
            <a:r>
              <a:t>Lack of neuron discriminativity</a:t>
            </a:r>
          </a:p>
        </p:txBody>
      </p:sp>
      <p:pic>
        <p:nvPicPr>
          <p:cNvPr id="20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56694" y="3326543"/>
            <a:ext cx="4433559" cy="51290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radient-based Saliency Meth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Gradient-based Saliency Methods</a:t>
            </a:r>
          </a:p>
        </p:txBody>
      </p:sp>
      <p:sp>
        <p:nvSpPr>
          <p:cNvPr id="205" name="GradCAM： ，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>
              <a:defRPr sz="2400"/>
            </a:pPr>
            <a:r>
              <a:t>GradCAM：</a:t>
            </a:r>
            <a14:m>
              <m:oMath>
                <m:sSubSup>
                  <m:e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L</m:t>
                    </m:r>
                  </m:e>
                  <m:sub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</m:t>
                    </m:r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</m:sub>
                  <m:sup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</m:t>
                    </m:r>
                  </m:sup>
                </m:sSubSup>
                <m:r>
                  <a:rPr xmlns:a="http://schemas.openxmlformats.org/drawingml/2006/main" sz="2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2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R</m:t>
                </m:r>
                <m:r>
                  <a:rPr xmlns:a="http://schemas.openxmlformats.org/drawingml/2006/main" sz="2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e</m:t>
                </m:r>
                <m:r>
                  <a:rPr xmlns:a="http://schemas.openxmlformats.org/drawingml/2006/main" sz="2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L</m:t>
                </m:r>
                <m:r>
                  <a:rPr xmlns:a="http://schemas.openxmlformats.org/drawingml/2006/main" sz="2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U</m:t>
                </m:r>
                <m:r>
                  <a:rPr xmlns:a="http://schemas.openxmlformats.org/drawingml/2006/main" sz="2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limLow>
                  <m:e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∑</m:t>
                    </m:r>
                  </m:e>
                  <m:lim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lim>
                </m:limLow>
                <m:sSubSup>
                  <m:e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α</m:t>
                    </m:r>
                  </m:e>
                  <m:sub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sub>
                  <m:sup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</m:t>
                    </m:r>
                  </m:sup>
                </m:sSubSup>
                <m:sSup>
                  <m:e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</m:t>
                    </m:r>
                  </m:e>
                  <m:sup>
                    <m:r>
                      <a:rPr xmlns:a="http://schemas.openxmlformats.org/drawingml/2006/main" sz="28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sup>
                </m:sSup>
                <m:r>
                  <a:rPr xmlns:a="http://schemas.openxmlformats.org/drawingml/2006/main" sz="28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</m:oMath>
            </a14:m>
            <a:r>
              <a:t>，</a:t>
            </a:r>
            <a14:m>
              <m:oMath>
                <m:sSubSup>
                  <m:e>
                    <m: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α</m:t>
                    </m:r>
                  </m:e>
                  <m:sub>
                    <m: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sub>
                  <m:sup>
                    <m: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</m:t>
                    </m:r>
                  </m:sup>
                </m:sSubSup>
                <m:r>
                  <a:rPr xmlns:a="http://schemas.openxmlformats.org/drawingml/2006/main" sz="29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</m:num>
                  <m:den>
                    <m: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Z</m:t>
                    </m:r>
                  </m:den>
                </m:f>
                <m:limLow>
                  <m:e>
                    <m: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∑</m:t>
                    </m:r>
                  </m:e>
                  <m:lim>
                    <m: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</m:lim>
                </m:limLow>
                <m:limLow>
                  <m:e>
                    <m: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∑</m:t>
                    </m:r>
                  </m:e>
                  <m:lim>
                    <m: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j</m:t>
                    </m:r>
                  </m:lim>
                </m:limLow>
                <m:f>
                  <m:fPr>
                    <m:ctrlP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m:rPr>
                        <m:sty m:val="p"/>
                      </m:rP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sSup>
                      <m:e>
                        <m:r>
                          <a:rPr xmlns:a="http://schemas.openxmlformats.org/drawingml/2006/main" sz="2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sup>
                        <m:r>
                          <a:rPr xmlns:a="http://schemas.openxmlformats.org/drawingml/2006/main" sz="2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</m:sup>
                    </m:sSup>
                  </m:num>
                  <m:den>
                    <m:r>
                      <m:rPr>
                        <m:sty m:val="p"/>
                      </m:rPr>
                      <a:rPr xmlns:a="http://schemas.openxmlformats.org/drawingml/2006/main" sz="29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sSubSup>
                      <m:e>
                        <m:r>
                          <a:rPr xmlns:a="http://schemas.openxmlformats.org/drawingml/2006/main" sz="2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xmlns:a="http://schemas.openxmlformats.org/drawingml/2006/main" sz="2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xmlns:a="http://schemas.openxmlformats.org/drawingml/2006/main" sz="2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j</m:t>
                        </m:r>
                      </m:sub>
                      <m:sup>
                        <m:r>
                          <a:rPr xmlns:a="http://schemas.openxmlformats.org/drawingml/2006/main" sz="29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</m:sup>
                    </m:sSubSup>
                  </m:den>
                </m:f>
              </m:oMath>
            </a14:m>
          </a:p>
          <a:p>
            <a:pPr>
              <a:defRPr sz="2400"/>
            </a:pPr>
            <a:r>
              <a:t>Label sensitive</a:t>
            </a:r>
          </a:p>
        </p:txBody>
      </p:sp>
      <p:pic>
        <p:nvPicPr>
          <p:cNvPr id="20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1457" y="4828527"/>
            <a:ext cx="10081886" cy="45571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OUT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OUTLINE</a:t>
            </a:r>
          </a:p>
        </p:txBody>
      </p:sp>
      <p:sp>
        <p:nvSpPr>
          <p:cNvPr id="134" name="Introdu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Introduction</a:t>
            </a:r>
          </a:p>
          <a:p>
            <a:pPr/>
            <a:r>
              <a:t>Saliency Maps</a:t>
            </a:r>
          </a:p>
          <a:p>
            <a:pPr/>
            <a:r>
              <a:t>Model Parameter Randomization Test</a:t>
            </a:r>
          </a:p>
          <a:p>
            <a:pPr/>
            <a:r>
              <a:t>Data Randomization Test</a:t>
            </a:r>
          </a:p>
          <a:p>
            <a:pPr/>
            <a:r>
              <a:t>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OUT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OUTLINE</a:t>
            </a:r>
          </a:p>
        </p:txBody>
      </p:sp>
      <p:sp>
        <p:nvSpPr>
          <p:cNvPr id="209" name="Introdu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>
              <a:defRPr>
                <a:solidFill>
                  <a:srgbClr val="D6D5D5"/>
                </a:solidFill>
              </a:defRPr>
            </a:pPr>
            <a:r>
              <a:t>Introduction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Saliency Maps</a:t>
            </a:r>
          </a:p>
          <a:p>
            <a:pPr/>
            <a:r>
              <a:t>Model Parameter Randomization Test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Data Randomization Test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Model Parameter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Model Parameter Randomization Test</a:t>
            </a:r>
          </a:p>
        </p:txBody>
      </p:sp>
      <p:sp>
        <p:nvSpPr>
          <p:cNvPr id="212" name="Assess an explanation method’s sensitivity to model paramet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400050" indent="-400050" defTabSz="525779">
              <a:spcBef>
                <a:spcPts val="3700"/>
              </a:spcBef>
              <a:defRPr sz="2880"/>
            </a:pPr>
            <a:r>
              <a:t>Assess an explanation method’s sensitivity to model parameters</a:t>
            </a:r>
          </a:p>
          <a:p>
            <a:pPr lvl="1" marL="1143000" indent="-571500" defTabSz="525779">
              <a:spcBef>
                <a:spcPts val="3700"/>
              </a:spcBef>
              <a:buSzPct val="100000"/>
              <a:buAutoNum type="circleNumDbPlain" startAt="1"/>
              <a:defRPr sz="2880"/>
            </a:pPr>
            <a:r>
              <a:t>Cascading randomization (top-down layers)</a:t>
            </a:r>
          </a:p>
          <a:p>
            <a:pPr lvl="1" marL="1143000" indent="-571500" defTabSz="525779">
              <a:spcBef>
                <a:spcPts val="3700"/>
              </a:spcBef>
              <a:buSzPct val="100000"/>
              <a:buAutoNum type="circleNumDbPlain" startAt="1"/>
              <a:defRPr sz="2880">
                <a:solidFill>
                  <a:srgbClr val="D6D5D5"/>
                </a:solidFill>
              </a:defRPr>
            </a:pPr>
            <a:r>
              <a:t>Independent randomization (single layer)</a:t>
            </a:r>
          </a:p>
          <a:p>
            <a:pPr marL="400050" indent="-400050" defTabSz="525779">
              <a:spcBef>
                <a:spcPts val="3700"/>
              </a:spcBef>
              <a:defRPr sz="2880"/>
            </a:pPr>
            <a:r>
              <a:t>Similarity Metrics: </a:t>
            </a:r>
          </a:p>
          <a:p>
            <a:pPr lvl="1" marL="1143000" indent="-571500" defTabSz="525779">
              <a:spcBef>
                <a:spcPts val="3700"/>
              </a:spcBef>
              <a:buSzPct val="100000"/>
              <a:buAutoNum type="alphaUcPeriod" startAt="1"/>
              <a:defRPr sz="2880"/>
            </a:pPr>
            <a:r>
              <a:t>Spearman rank correlation with/without absolute value</a:t>
            </a:r>
          </a:p>
          <a:p>
            <a:pPr lvl="1" marL="1143000" indent="-571500" defTabSz="525779">
              <a:spcBef>
                <a:spcPts val="3700"/>
              </a:spcBef>
              <a:buSzPct val="100000"/>
              <a:buAutoNum type="alphaUcPeriod" startAt="1"/>
              <a:defRPr sz="2880"/>
            </a:pPr>
            <a:r>
              <a:t>SSIM — structural similarity index</a:t>
            </a:r>
          </a:p>
          <a:p>
            <a:pPr lvl="1" marL="1143000" indent="-571500" defTabSz="525779">
              <a:spcBef>
                <a:spcPts val="3700"/>
              </a:spcBef>
              <a:buSzPct val="100000"/>
              <a:buAutoNum type="alphaUcPeriod" startAt="1"/>
              <a:defRPr sz="2880"/>
            </a:pPr>
            <a:r>
              <a:t>HOGs — Pearson correlation of the histogram go gradients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ascading Parameter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Cascading Parameter Randomization Test</a:t>
            </a:r>
          </a:p>
        </p:txBody>
      </p:sp>
      <p:pic>
        <p:nvPicPr>
          <p:cNvPr id="215" name="截屏2020-07-08 上午8.21.11.png" descr="截屏2020-07-08 上午8.21.1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2742" y="2141551"/>
            <a:ext cx="10119316" cy="71976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ascading Parameter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Cascading Parameter Randomization Test</a:t>
            </a:r>
          </a:p>
        </p:txBody>
      </p:sp>
      <p:pic>
        <p:nvPicPr>
          <p:cNvPr id="220" name="截屏2020-07-08 上午8.23.37.png" descr="截屏2020-07-08 上午8.23.3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7141" y="2265568"/>
            <a:ext cx="10430518" cy="69496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ascading Parameter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Cascading Parameter Randomization Test</a:t>
            </a:r>
          </a:p>
        </p:txBody>
      </p:sp>
      <p:pic>
        <p:nvPicPr>
          <p:cNvPr id="223" name="截屏2020-07-08 上午8.28.39.png" descr="截屏2020-07-08 上午8.28.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9800" y="3244850"/>
            <a:ext cx="11125200" cy="4991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ascading Parameter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Cascading Parameter Randomization Test</a:t>
            </a:r>
          </a:p>
        </p:txBody>
      </p:sp>
      <p:sp>
        <p:nvSpPr>
          <p:cNvPr id="226" name="Gradient map is sensitive to model paramet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Gradient map is sensitive to model parameters</a:t>
            </a:r>
          </a:p>
          <a:p>
            <a:pPr/>
            <a:r>
              <a:t>GradCAM mask is sensitive to model parameters</a:t>
            </a:r>
          </a:p>
          <a:p>
            <a:pPr/>
            <a:r>
              <a:t>GBP and Guided GradCAM are insensitive to model parameters</a:t>
            </a:r>
          </a:p>
          <a:p>
            <a:pPr/>
          </a:p>
          <a:p>
            <a:pPr/>
            <a:r>
              <a:t>The danger of the visual assessment: Gradient &amp; Gradient </a:t>
            </a:r>
            <a14:m>
              <m:oMath>
                <m:r>
                  <a:rPr xmlns:a="http://schemas.openxmlformats.org/drawingml/2006/main" sz="44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⊙</m:t>
                </m:r>
              </m:oMath>
            </a14:m>
            <a:r>
              <a:t> Input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Independent Parameter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Independent Parameter Randomization Test</a:t>
            </a:r>
          </a:p>
        </p:txBody>
      </p:sp>
      <p:pic>
        <p:nvPicPr>
          <p:cNvPr id="231" name="截屏2020-07-08 上午9.39.32.png" descr="截屏2020-07-08 上午9.39.3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9871" y="2353415"/>
            <a:ext cx="11265058" cy="67739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OUT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OUTLINE</a:t>
            </a:r>
          </a:p>
        </p:txBody>
      </p:sp>
      <p:sp>
        <p:nvSpPr>
          <p:cNvPr id="236" name="Introdu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>
              <a:defRPr>
                <a:solidFill>
                  <a:srgbClr val="D6D5D5"/>
                </a:solidFill>
              </a:defRPr>
            </a:pPr>
            <a:r>
              <a:t>Introduction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Saliency Maps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Model Parameter Randomization Test</a:t>
            </a:r>
          </a:p>
          <a:p>
            <a:pPr/>
            <a:r>
              <a:t>Data Randomization Test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Data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Data Randomization Test</a:t>
            </a:r>
          </a:p>
        </p:txBody>
      </p:sp>
      <p:sp>
        <p:nvSpPr>
          <p:cNvPr id="239" name="Randomize the labels, no predictive model can do better than random guess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Randomize the labels, no predictive model can do better than random guessing</a:t>
            </a:r>
          </a:p>
          <a:p>
            <a:pPr/>
            <a:r>
              <a:t>Model trained on randomized training data is forced to memorize data, not able to exploit the original structure in the data</a:t>
            </a:r>
          </a:p>
          <a:p>
            <a:pPr/>
            <a:r>
              <a:t>Evaluate the sensitivity of an explanation method to the relationship between instances and labels</a:t>
            </a:r>
          </a:p>
          <a:p>
            <a:pPr/>
            <a:r>
              <a:t>Sample: CT scan &amp; diagnosis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ata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Data Randomization Test</a:t>
            </a:r>
          </a:p>
        </p:txBody>
      </p:sp>
      <p:sp>
        <p:nvSpPr>
          <p:cNvPr id="242" name="Train model to greater than 95% training set accurac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Train model to greater than 95% training set accuracy</a:t>
            </a:r>
          </a:p>
          <a:p>
            <a:pPr/>
            <a:r>
              <a:t>Then compute explanations on same test bed of inputs for normal-trained model &amp; random-trained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OUT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OUTLINE</a:t>
            </a:r>
          </a:p>
        </p:txBody>
      </p:sp>
      <p:sp>
        <p:nvSpPr>
          <p:cNvPr id="137" name="Introdu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Introduction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Saliency Maps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Model Parameter Randomization Test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Data Randomization Test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Data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Data Randomization Test</a:t>
            </a:r>
          </a:p>
        </p:txBody>
      </p:sp>
      <p:pic>
        <p:nvPicPr>
          <p:cNvPr id="245" name="截屏2020-07-08 上午8.49.42.png" descr="截屏2020-07-08 上午8.49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0046" y="2164434"/>
            <a:ext cx="10721826" cy="7151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Data Randomization 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Data Randomization Test</a:t>
            </a:r>
          </a:p>
        </p:txBody>
      </p:sp>
      <p:sp>
        <p:nvSpPr>
          <p:cNvPr id="248" name="Gradient map is sensitive to model paramet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Gradient map is sensitive to model parameters</a:t>
            </a:r>
          </a:p>
          <a:p>
            <a:pPr/>
            <a:r>
              <a:t>GradCAM mask is dramatically sensitive to model parameters</a:t>
            </a:r>
          </a:p>
          <a:p>
            <a:pPr/>
            <a:r>
              <a:t>GBP and Guided GradCAM are insensitive to model parameters</a:t>
            </a:r>
          </a:p>
          <a:p>
            <a:pPr/>
            <a:r>
              <a:t>IG and Gradient </a:t>
            </a:r>
            <a14:m>
              <m:oMath>
                <m:r>
                  <a:rPr xmlns:a="http://schemas.openxmlformats.org/drawingml/2006/main" sz="44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⊙</m:t>
                </m:r>
              </m:oMath>
            </a14:m>
            <a:r>
              <a:t> Input are strongly insensitive</a:t>
            </a:r>
          </a:p>
          <a:p>
            <a:pPr/>
            <a:r>
              <a:t>The danger of the visual assessment (like GBP)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OUT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OUTLINE</a:t>
            </a:r>
          </a:p>
        </p:txBody>
      </p:sp>
      <p:sp>
        <p:nvSpPr>
          <p:cNvPr id="253" name="Introdu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>
              <a:defRPr>
                <a:solidFill>
                  <a:srgbClr val="D6D5D5"/>
                </a:solidFill>
              </a:defRPr>
            </a:pPr>
            <a:r>
              <a:t>Introduction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Saliency Maps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Model Parameter Randomization Test</a:t>
            </a:r>
          </a:p>
          <a:p>
            <a:pPr>
              <a:defRPr>
                <a:solidFill>
                  <a:srgbClr val="D6D5D5"/>
                </a:solidFill>
              </a:defRPr>
            </a:pPr>
            <a:r>
              <a:t>Data Randomization Test</a:t>
            </a:r>
          </a:p>
          <a:p>
            <a:pPr/>
            <a:r>
              <a:t>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onclusion — Discu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Conclusion — Discussion</a:t>
            </a:r>
          </a:p>
        </p:txBody>
      </p:sp>
      <p:sp>
        <p:nvSpPr>
          <p:cNvPr id="256" name="Model architecture is a prior, randomly initialized correspond to non-tribal representation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Model architecture is a prior, randomly initialized correspond to non-tribal representations</a:t>
            </a:r>
          </a:p>
          <a:p>
            <a:pPr/>
            <a:r>
              <a:t>Saliency methods approximating element-wise input-gradient products mostly return the input</a:t>
            </a:r>
          </a:p>
          <a:p>
            <a:pPr/>
            <a:r>
              <a:t>Many saliency methods act like edge detectors, suggesting that CNN is responsible for edge detecting relative tasks</a:t>
            </a:r>
          </a:p>
          <a:p>
            <a:pPr/>
            <a:r>
              <a:t>To differentiate model/data -sensitive saliency methods, visual inspection is insufficient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Conclusion</a:t>
            </a:r>
          </a:p>
        </p:txBody>
      </p:sp>
      <p:sp>
        <p:nvSpPr>
          <p:cNvPr id="259" name="Saliency methods have different scope and qualit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Saliency methods have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different</a:t>
            </a:r>
            <a:r>
              <a:t> scope and quality</a:t>
            </a:r>
          </a:p>
          <a:p>
            <a:pPr/>
            <a:r>
              <a:t>Invariances in saliency methods give a concrete way to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rule out</a:t>
            </a:r>
            <a:r>
              <a:t> the adequacy of the method for certain tasks, like model parameter randomization test in this paper</a:t>
            </a:r>
          </a:p>
          <a:p>
            <a:pPr/>
            <a:r>
              <a:t>Visual inspection alone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not reliable</a:t>
            </a:r>
            <a:r>
              <a:t>, lacking sensitivity to the model and data generating process</a:t>
            </a:r>
          </a:p>
          <a:p>
            <a:pPr/>
            <a:r>
              <a:t>GradCAM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suitable</a:t>
            </a:r>
            <a:r>
              <a:t> for unsupervised localization task cause it is data-sensitive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HANKS！"/>
          <p:cNvSpPr txBox="1"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/>
            <a:r>
              <a:t>THANKS！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Introduction</a:t>
            </a:r>
          </a:p>
        </p:txBody>
      </p:sp>
      <p:sp>
        <p:nvSpPr>
          <p:cNvPr id="140" name="CNN performs well on many tasks, such as image classific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440055" indent="-440055" defTabSz="578358">
              <a:spcBef>
                <a:spcPts val="4100"/>
              </a:spcBef>
              <a:defRPr sz="3168"/>
            </a:pPr>
            <a:r>
              <a:t>CNN performs well on many tasks, such as image classification</a:t>
            </a:r>
          </a:p>
          <a:p>
            <a:pPr marL="440055" indent="-440055" defTabSz="578358">
              <a:spcBef>
                <a:spcPts val="4100"/>
              </a:spcBef>
              <a:defRPr sz="3168"/>
            </a:pPr>
            <a:r>
              <a:t>However, does it really work as expected? </a:t>
            </a:r>
          </a:p>
          <a:p>
            <a:pPr lvl="1" marL="1257300" indent="-628650" defTabSz="578358">
              <a:spcBef>
                <a:spcPts val="4100"/>
              </a:spcBef>
              <a:buSzPct val="100000"/>
              <a:buAutoNum type="circleNumDbPlain" startAt="1"/>
              <a:defRPr sz="3168"/>
            </a:pPr>
            <a:r>
              <a:t>by memorizing samples?</a:t>
            </a:r>
          </a:p>
          <a:p>
            <a:pPr lvl="1" marL="1257300" indent="-628650" defTabSz="578358">
              <a:spcBef>
                <a:spcPts val="4100"/>
              </a:spcBef>
              <a:buSzPct val="100000"/>
              <a:buAutoNum type="circleNumDbPlain" startAt="1"/>
              <a:defRPr sz="3168"/>
            </a:pPr>
            <a:r>
              <a:t>by focusing on insignificant features like background?</a:t>
            </a:r>
          </a:p>
          <a:p>
            <a:pPr lvl="1" marL="1257300" indent="-628650" defTabSz="578358">
              <a:spcBef>
                <a:spcPts val="4100"/>
              </a:spcBef>
              <a:buSzPct val="100000"/>
              <a:buAutoNum type="circleNumDbPlain" startAt="1"/>
              <a:defRPr sz="3168"/>
            </a:pPr>
            <a:r>
              <a:t>…</a:t>
            </a:r>
          </a:p>
          <a:p>
            <a:pPr marL="440055" indent="-440055" defTabSz="578358">
              <a:spcBef>
                <a:spcPts val="4100"/>
              </a:spcBef>
              <a:defRPr sz="3168"/>
            </a:pPr>
            <a:r>
              <a:t>High accuracy != Understand well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Introduction</a:t>
            </a:r>
          </a:p>
        </p:txBody>
      </p:sp>
      <p:sp>
        <p:nvSpPr>
          <p:cNvPr id="145" name="Interpretability for DL is more and more importa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Interpretability for DL is more and more important</a:t>
            </a:r>
          </a:p>
          <a:p>
            <a:pPr/>
            <a:r>
              <a:t>Saliency methods: a category of visualization and attribution methods aimed as interpreting trained models</a:t>
            </a:r>
          </a:p>
          <a:p>
            <a:pPr lvl="1" marL="1270000" indent="-635000">
              <a:buSzPct val="100000"/>
              <a:buAutoNum type="circleNumDbPlain" startAt="1"/>
            </a:pPr>
            <a:r>
              <a:t>White box methods: GBP, GAP-CAM, Grad-CAM, </a:t>
            </a:r>
          </a:p>
          <a:p>
            <a:pPr lvl="1" marL="1270000" indent="-635000">
              <a:buSzPct val="100000"/>
              <a:buAutoNum type="circleNumDbPlain" startAt="1"/>
            </a:pPr>
            <a:r>
              <a:t>Black bos methods: LIME, …</a:t>
            </a:r>
          </a:p>
          <a:p>
            <a:pPr/>
            <a:r>
              <a:t>Saliency maps: relevant value maps on pixel level, also called saliency mask, explanation map, explanation mask…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rad-CAM s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Grad-CAM sample</a:t>
            </a:r>
          </a:p>
        </p:txBody>
      </p:sp>
      <p:pic>
        <p:nvPicPr>
          <p:cNvPr id="148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7121" y="3662619"/>
            <a:ext cx="11470558" cy="4155562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aliency map/mask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Saliency map/mask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rad-CAM + GBP s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Grad-CAM + GBP sample</a:t>
            </a:r>
          </a:p>
        </p:txBody>
      </p:sp>
      <p:pic>
        <p:nvPicPr>
          <p:cNvPr id="15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718" y="3664284"/>
            <a:ext cx="11461364" cy="4152232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Saliency map/mask * GBP map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Saliency map/mask * GBP map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robl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Problem</a:t>
            </a:r>
          </a:p>
        </p:txBody>
      </p:sp>
      <p:sp>
        <p:nvSpPr>
          <p:cNvPr id="156" name="There are too many saliency methods, which one is better?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There are too many saliency methods, which one is better?</a:t>
            </a:r>
          </a:p>
        </p:txBody>
      </p:sp>
      <p:pic>
        <p:nvPicPr>
          <p:cNvPr id="157" name="截屏2020-07-08 上午3.07.34.png" descr="截屏2020-07-08 上午3.07.3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5518" y="3667558"/>
            <a:ext cx="9313764" cy="41329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robl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Problem</a:t>
            </a:r>
          </a:p>
        </p:txBody>
      </p:sp>
      <p:sp>
        <p:nvSpPr>
          <p:cNvPr id="160" name="Visual inspection is not a good guidance!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Visual inspection is not a good guidance!</a:t>
            </a:r>
          </a:p>
          <a:p>
            <a:pPr/>
            <a:r>
              <a:t>The edge detector does not depend on model or training data, yet produces results similar with saliency maps</a:t>
            </a:r>
          </a:p>
        </p:txBody>
      </p:sp>
      <p:pic>
        <p:nvPicPr>
          <p:cNvPr id="161" name="截屏2020-07-08 上午3.07.34.png" descr="截屏2020-07-08 上午3.07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5518" y="4699189"/>
            <a:ext cx="9313764" cy="41329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矩形 矩形" descr="矩形 矩形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40041" y="4777421"/>
            <a:ext cx="1218875" cy="3664602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